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9A5E4-FC52-4FD7-A591-316F4C910EF2}" v="248" dt="2025-03-21T11:09:46.302"/>
  </p1510:revLst>
</p1510:revInfo>
</file>

<file path=ppt/tableStyles.xml><?xml version="1.0" encoding="utf-8"?>
<a:tblStyleLst xmlns:a="http://schemas.openxmlformats.org/drawingml/2006/main" def="{400FBC26-18DA-4250-B546-E3EFD2CDA204}">
  <a:tblStyle styleId="{400FBC26-18DA-4250-B546-E3EFD2CDA2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6B4868-51FA-42A5-A7D9-693B2C2383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erd, Michael" userId="1ce38c91-95ed-4955-bcc1-30f4e8cecec1" providerId="ADAL" clId="{0989A5E4-FC52-4FD7-A591-316F4C910EF2}"/>
    <pc:docChg chg="undo custSel modSld modNotesMaster">
      <pc:chgData name="Sheperd, Michael" userId="1ce38c91-95ed-4955-bcc1-30f4e8cecec1" providerId="ADAL" clId="{0989A5E4-FC52-4FD7-A591-316F4C910EF2}" dt="2025-03-21T11:26:11.368" v="3071" actId="20577"/>
      <pc:docMkLst>
        <pc:docMk/>
      </pc:docMkLst>
      <pc:sldChg chg="modSp mod modNotes">
        <pc:chgData name="Sheperd, Michael" userId="1ce38c91-95ed-4955-bcc1-30f4e8cecec1" providerId="ADAL" clId="{0989A5E4-FC52-4FD7-A591-316F4C910EF2}" dt="2025-03-17T18:50:46.922" v="2293" actId="1076"/>
        <pc:sldMkLst>
          <pc:docMk/>
          <pc:sldMk cId="0" sldId="256"/>
        </pc:sldMkLst>
        <pc:spChg chg="mod">
          <ac:chgData name="Sheperd, Michael" userId="1ce38c91-95ed-4955-bcc1-30f4e8cecec1" providerId="ADAL" clId="{0989A5E4-FC52-4FD7-A591-316F4C910EF2}" dt="2025-03-17T18:50:46.922" v="2293" actId="1076"/>
          <ac:spMkLst>
            <pc:docMk/>
            <pc:sldMk cId="0" sldId="256"/>
            <ac:spMk id="68" creationId="{00000000-0000-0000-0000-000000000000}"/>
          </ac:spMkLst>
        </pc:spChg>
      </pc:sldChg>
      <pc:sldChg chg="addSp delSp modSp mod modNotes">
        <pc:chgData name="Sheperd, Michael" userId="1ce38c91-95ed-4955-bcc1-30f4e8cecec1" providerId="ADAL" clId="{0989A5E4-FC52-4FD7-A591-316F4C910EF2}" dt="2025-03-21T11:26:11.368" v="3071" actId="20577"/>
        <pc:sldMkLst>
          <pc:docMk/>
          <pc:sldMk cId="0" sldId="257"/>
        </pc:sldMkLst>
        <pc:spChg chg="add del mod">
          <ac:chgData name="Sheperd, Michael" userId="1ce38c91-95ed-4955-bcc1-30f4e8cecec1" providerId="ADAL" clId="{0989A5E4-FC52-4FD7-A591-316F4C910EF2}" dt="2025-03-21T11:07:56.190" v="2523" actId="478"/>
          <ac:spMkLst>
            <pc:docMk/>
            <pc:sldMk cId="0" sldId="257"/>
            <ac:spMk id="2" creationId="{76765E71-9BF1-D0C7-A371-A72970369030}"/>
          </ac:spMkLst>
        </pc:spChg>
        <pc:spChg chg="add mod">
          <ac:chgData name="Sheperd, Michael" userId="1ce38c91-95ed-4955-bcc1-30f4e8cecec1" providerId="ADAL" clId="{0989A5E4-FC52-4FD7-A591-316F4C910EF2}" dt="2025-03-21T11:26:11.368" v="3071" actId="20577"/>
          <ac:spMkLst>
            <pc:docMk/>
            <pc:sldMk cId="0" sldId="257"/>
            <ac:spMk id="3" creationId="{6DFA1A80-6A43-D309-5EB0-8093B4648832}"/>
          </ac:spMkLst>
        </pc:spChg>
        <pc:spChg chg="mod">
          <ac:chgData name="Sheperd, Michael" userId="1ce38c91-95ed-4955-bcc1-30f4e8cecec1" providerId="ADAL" clId="{0989A5E4-FC52-4FD7-A591-316F4C910EF2}" dt="2025-03-21T11:25:33.335" v="3053" actId="20577"/>
          <ac:spMkLst>
            <pc:docMk/>
            <pc:sldMk cId="0" sldId="257"/>
            <ac:spMk id="75" creationId="{00000000-0000-0000-0000-000000000000}"/>
          </ac:spMkLst>
        </pc:spChg>
      </pc:sldChg>
      <pc:sldChg chg="addSp delSp modSp mod modNotes">
        <pc:chgData name="Sheperd, Michael" userId="1ce38c91-95ed-4955-bcc1-30f4e8cecec1" providerId="ADAL" clId="{0989A5E4-FC52-4FD7-A591-316F4C910EF2}" dt="2025-03-17T19:01:01.627" v="2340" actId="1076"/>
        <pc:sldMkLst>
          <pc:docMk/>
          <pc:sldMk cId="0" sldId="258"/>
        </pc:sldMkLst>
        <pc:spChg chg="mod">
          <ac:chgData name="Sheperd, Michael" userId="1ce38c91-95ed-4955-bcc1-30f4e8cecec1" providerId="ADAL" clId="{0989A5E4-FC52-4FD7-A591-316F4C910EF2}" dt="2025-03-17T15:48:57.029" v="72" actId="6549"/>
          <ac:spMkLst>
            <pc:docMk/>
            <pc:sldMk cId="0" sldId="258"/>
            <ac:spMk id="80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5:49:13.964" v="76" actId="1076"/>
          <ac:spMkLst>
            <pc:docMk/>
            <pc:sldMk cId="0" sldId="258"/>
            <ac:spMk id="82" creationId="{00000000-0000-0000-0000-000000000000}"/>
          </ac:spMkLst>
        </pc:spChg>
        <pc:picChg chg="add mod">
          <ac:chgData name="Sheperd, Michael" userId="1ce38c91-95ed-4955-bcc1-30f4e8cecec1" providerId="ADAL" clId="{0989A5E4-FC52-4FD7-A591-316F4C910EF2}" dt="2025-03-17T19:01:01.627" v="2340" actId="1076"/>
          <ac:picMkLst>
            <pc:docMk/>
            <pc:sldMk cId="0" sldId="258"/>
            <ac:picMk id="4" creationId="{37513755-E009-B551-3DF9-F6B02BDE369B}"/>
          </ac:picMkLst>
        </pc:picChg>
      </pc:sldChg>
      <pc:sldChg chg="modSp mod modNotes">
        <pc:chgData name="Sheperd, Michael" userId="1ce38c91-95ed-4955-bcc1-30f4e8cecec1" providerId="ADAL" clId="{0989A5E4-FC52-4FD7-A591-316F4C910EF2}" dt="2025-03-17T18:51:39.178" v="2310" actId="14100"/>
        <pc:sldMkLst>
          <pc:docMk/>
          <pc:sldMk cId="0" sldId="259"/>
        </pc:sldMkLst>
        <pc:spChg chg="mod">
          <ac:chgData name="Sheperd, Michael" userId="1ce38c91-95ed-4955-bcc1-30f4e8cecec1" providerId="ADAL" clId="{0989A5E4-FC52-4FD7-A591-316F4C910EF2}" dt="2025-03-17T18:51:39.178" v="2310" actId="14100"/>
          <ac:spMkLst>
            <pc:docMk/>
            <pc:sldMk cId="0" sldId="259"/>
            <ac:spMk id="92" creationId="{00000000-0000-0000-0000-000000000000}"/>
          </ac:spMkLst>
        </pc:spChg>
        <pc:graphicFrameChg chg="mod modGraphic">
          <ac:chgData name="Sheperd, Michael" userId="1ce38c91-95ed-4955-bcc1-30f4e8cecec1" providerId="ADAL" clId="{0989A5E4-FC52-4FD7-A591-316F4C910EF2}" dt="2025-03-17T18:51:23.818" v="2303" actId="20577"/>
          <ac:graphicFrameMkLst>
            <pc:docMk/>
            <pc:sldMk cId="0" sldId="259"/>
            <ac:graphicFrameMk id="93" creationId="{00000000-0000-0000-0000-000000000000}"/>
          </ac:graphicFrameMkLst>
        </pc:graphicFrameChg>
      </pc:sldChg>
      <pc:sldChg chg="addSp delSp modSp mod modNotes">
        <pc:chgData name="Sheperd, Michael" userId="1ce38c91-95ed-4955-bcc1-30f4e8cecec1" providerId="ADAL" clId="{0989A5E4-FC52-4FD7-A591-316F4C910EF2}" dt="2025-03-17T17:18:33.793" v="1702"/>
        <pc:sldMkLst>
          <pc:docMk/>
          <pc:sldMk cId="0" sldId="260"/>
        </pc:sldMkLst>
        <pc:spChg chg="mod">
          <ac:chgData name="Sheperd, Michael" userId="1ce38c91-95ed-4955-bcc1-30f4e8cecec1" providerId="ADAL" clId="{0989A5E4-FC52-4FD7-A591-316F4C910EF2}" dt="2025-03-17T16:13:50.869" v="477" actId="20577"/>
          <ac:spMkLst>
            <pc:docMk/>
            <pc:sldMk cId="0" sldId="260"/>
            <ac:spMk id="98" creationId="{00000000-0000-0000-0000-000000000000}"/>
          </ac:spMkLst>
        </pc:spChg>
        <pc:graphicFrameChg chg="add mod">
          <ac:chgData name="Sheperd, Michael" userId="1ce38c91-95ed-4955-bcc1-30f4e8cecec1" providerId="ADAL" clId="{0989A5E4-FC52-4FD7-A591-316F4C910EF2}" dt="2025-03-17T16:13:00.512" v="471"/>
          <ac:graphicFrameMkLst>
            <pc:docMk/>
            <pc:sldMk cId="0" sldId="260"/>
            <ac:graphicFrameMk id="4" creationId="{3AF6E597-CDE0-C28F-9674-790D84B4F41C}"/>
          </ac:graphicFrameMkLst>
        </pc:graphicFrameChg>
      </pc:sldChg>
      <pc:sldChg chg="modSp mod modNotes">
        <pc:chgData name="Sheperd, Michael" userId="1ce38c91-95ed-4955-bcc1-30f4e8cecec1" providerId="ADAL" clId="{0989A5E4-FC52-4FD7-A591-316F4C910EF2}" dt="2025-03-17T18:52:55.224" v="2318" actId="20577"/>
        <pc:sldMkLst>
          <pc:docMk/>
          <pc:sldMk cId="0" sldId="261"/>
        </pc:sldMkLst>
        <pc:spChg chg="mod">
          <ac:chgData name="Sheperd, Michael" userId="1ce38c91-95ed-4955-bcc1-30f4e8cecec1" providerId="ADAL" clId="{0989A5E4-FC52-4FD7-A591-316F4C910EF2}" dt="2025-03-17T18:37:58.424" v="2219" actId="403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6:21:47.391" v="615" actId="255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8:52:55.224" v="2318" actId="20577"/>
          <ac:spMkLst>
            <pc:docMk/>
            <pc:sldMk cId="0" sldId="261"/>
            <ac:spMk id="106" creationId="{00000000-0000-0000-0000-000000000000}"/>
          </ac:spMkLst>
        </pc:spChg>
      </pc:sldChg>
      <pc:sldChg chg="modSp mod modNotes">
        <pc:chgData name="Sheperd, Michael" userId="1ce38c91-95ed-4955-bcc1-30f4e8cecec1" providerId="ADAL" clId="{0989A5E4-FC52-4FD7-A591-316F4C910EF2}" dt="2025-03-17T18:53:13.239" v="2319" actId="403"/>
        <pc:sldMkLst>
          <pc:docMk/>
          <pc:sldMk cId="0" sldId="262"/>
        </pc:sldMkLst>
        <pc:spChg chg="mod">
          <ac:chgData name="Sheperd, Michael" userId="1ce38c91-95ed-4955-bcc1-30f4e8cecec1" providerId="ADAL" clId="{0989A5E4-FC52-4FD7-A591-316F4C910EF2}" dt="2025-03-17T18:53:13.239" v="2319" actId="403"/>
          <ac:spMkLst>
            <pc:docMk/>
            <pc:sldMk cId="0" sldId="262"/>
            <ac:spMk id="111" creationId="{00000000-0000-0000-0000-000000000000}"/>
          </ac:spMkLst>
        </pc:spChg>
        <pc:graphicFrameChg chg="mod modGraphic">
          <ac:chgData name="Sheperd, Michael" userId="1ce38c91-95ed-4955-bcc1-30f4e8cecec1" providerId="ADAL" clId="{0989A5E4-FC52-4FD7-A591-316F4C910EF2}" dt="2025-03-17T16:52:55.196" v="1101" actId="20577"/>
          <ac:graphicFrameMkLst>
            <pc:docMk/>
            <pc:sldMk cId="0" sldId="262"/>
            <ac:graphicFrameMk id="112" creationId="{00000000-0000-0000-0000-000000000000}"/>
          </ac:graphicFrameMkLst>
        </pc:graphicFrameChg>
      </pc:sldChg>
      <pc:sldChg chg="modSp mod modNotes">
        <pc:chgData name="Sheperd, Michael" userId="1ce38c91-95ed-4955-bcc1-30f4e8cecec1" providerId="ADAL" clId="{0989A5E4-FC52-4FD7-A591-316F4C910EF2}" dt="2025-03-17T18:54:26.948" v="2334" actId="14100"/>
        <pc:sldMkLst>
          <pc:docMk/>
          <pc:sldMk cId="0" sldId="263"/>
        </pc:sldMkLst>
        <pc:spChg chg="mod">
          <ac:chgData name="Sheperd, Michael" userId="1ce38c91-95ed-4955-bcc1-30f4e8cecec1" providerId="ADAL" clId="{0989A5E4-FC52-4FD7-A591-316F4C910EF2}" dt="2025-03-17T18:54:26.948" v="2334" actId="14100"/>
          <ac:spMkLst>
            <pc:docMk/>
            <pc:sldMk cId="0" sldId="263"/>
            <ac:spMk id="117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8:54:07.198" v="2332" actId="20577"/>
          <ac:spMkLst>
            <pc:docMk/>
            <pc:sldMk cId="0" sldId="263"/>
            <ac:spMk id="118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6:55:18.909" v="1154" actId="1076"/>
          <ac:spMkLst>
            <pc:docMk/>
            <pc:sldMk cId="0" sldId="263"/>
            <ac:spMk id="119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6:55:09.285" v="1151" actId="1076"/>
          <ac:spMkLst>
            <pc:docMk/>
            <pc:sldMk cId="0" sldId="263"/>
            <ac:spMk id="120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6:55:24.701" v="1155" actId="1076"/>
          <ac:spMkLst>
            <pc:docMk/>
            <pc:sldMk cId="0" sldId="263"/>
            <ac:spMk id="121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6:55:28.061" v="1156" actId="1076"/>
          <ac:spMkLst>
            <pc:docMk/>
            <pc:sldMk cId="0" sldId="263"/>
            <ac:spMk id="122" creationId="{00000000-0000-0000-0000-000000000000}"/>
          </ac:spMkLst>
        </pc:spChg>
      </pc:sldChg>
      <pc:sldChg chg="modSp mod modNotes">
        <pc:chgData name="Sheperd, Michael" userId="1ce38c91-95ed-4955-bcc1-30f4e8cecec1" providerId="ADAL" clId="{0989A5E4-FC52-4FD7-A591-316F4C910EF2}" dt="2025-03-17T18:54:34.486" v="2335" actId="255"/>
        <pc:sldMkLst>
          <pc:docMk/>
          <pc:sldMk cId="0" sldId="264"/>
        </pc:sldMkLst>
        <pc:spChg chg="mod">
          <ac:chgData name="Sheperd, Michael" userId="1ce38c91-95ed-4955-bcc1-30f4e8cecec1" providerId="ADAL" clId="{0989A5E4-FC52-4FD7-A591-316F4C910EF2}" dt="2025-03-17T16:57:44.615" v="1163" actId="1076"/>
          <ac:spMkLst>
            <pc:docMk/>
            <pc:sldMk cId="0" sldId="264"/>
            <ac:spMk id="128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8:54:34.486" v="2335" actId="255"/>
          <ac:spMkLst>
            <pc:docMk/>
            <pc:sldMk cId="0" sldId="264"/>
            <ac:spMk id="129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8:35:28.331" v="2155" actId="14100"/>
          <ac:spMkLst>
            <pc:docMk/>
            <pc:sldMk cId="0" sldId="264"/>
            <ac:spMk id="130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8:36:16.293" v="2173" actId="122"/>
          <ac:spMkLst>
            <pc:docMk/>
            <pc:sldMk cId="0" sldId="264"/>
            <ac:spMk id="131" creationId="{00000000-0000-0000-0000-000000000000}"/>
          </ac:spMkLst>
        </pc:spChg>
      </pc:sldChg>
      <pc:sldChg chg="addSp delSp modSp mod modNotes">
        <pc:chgData name="Sheperd, Michael" userId="1ce38c91-95ed-4955-bcc1-30f4e8cecec1" providerId="ADAL" clId="{0989A5E4-FC52-4FD7-A591-316F4C910EF2}" dt="2025-03-17T20:04:24.268" v="2487" actId="1076"/>
        <pc:sldMkLst>
          <pc:docMk/>
          <pc:sldMk cId="0" sldId="265"/>
        </pc:sldMkLst>
        <pc:spChg chg="add mod">
          <ac:chgData name="Sheperd, Michael" userId="1ce38c91-95ed-4955-bcc1-30f4e8cecec1" providerId="ADAL" clId="{0989A5E4-FC52-4FD7-A591-316F4C910EF2}" dt="2025-03-17T19:43:31.596" v="2444" actId="14100"/>
          <ac:spMkLst>
            <pc:docMk/>
            <pc:sldMk cId="0" sldId="265"/>
            <ac:spMk id="3" creationId="{0B0261BD-9379-5D2B-BBF4-5705529CF08A}"/>
          </ac:spMkLst>
        </pc:spChg>
        <pc:spChg chg="mod">
          <ac:chgData name="Sheperd, Michael" userId="1ce38c91-95ed-4955-bcc1-30f4e8cecec1" providerId="ADAL" clId="{0989A5E4-FC52-4FD7-A591-316F4C910EF2}" dt="2025-03-17T18:38:30.837" v="2230" actId="20577"/>
          <ac:spMkLst>
            <pc:docMk/>
            <pc:sldMk cId="0" sldId="265"/>
            <ac:spMk id="137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9:43:35.477" v="2445" actId="1076"/>
          <ac:spMkLst>
            <pc:docMk/>
            <pc:sldMk cId="0" sldId="265"/>
            <ac:spMk id="138" creationId="{00000000-0000-0000-0000-000000000000}"/>
          </ac:spMkLst>
        </pc:spChg>
        <pc:spChg chg="mod">
          <ac:chgData name="Sheperd, Michael" userId="1ce38c91-95ed-4955-bcc1-30f4e8cecec1" providerId="ADAL" clId="{0989A5E4-FC52-4FD7-A591-316F4C910EF2}" dt="2025-03-17T19:43:41.476" v="2446" actId="1076"/>
          <ac:spMkLst>
            <pc:docMk/>
            <pc:sldMk cId="0" sldId="265"/>
            <ac:spMk id="140" creationId="{00000000-0000-0000-0000-000000000000}"/>
          </ac:spMkLst>
        </pc:spChg>
        <pc:picChg chg="add mod">
          <ac:chgData name="Sheperd, Michael" userId="1ce38c91-95ed-4955-bcc1-30f4e8cecec1" providerId="ADAL" clId="{0989A5E4-FC52-4FD7-A591-316F4C910EF2}" dt="2025-03-17T20:04:24.268" v="2487" actId="1076"/>
          <ac:picMkLst>
            <pc:docMk/>
            <pc:sldMk cId="0" sldId="265"/>
            <ac:picMk id="10" creationId="{0CBBF2AB-BC76-A459-066A-E9A378D2C453}"/>
          </ac:picMkLst>
        </pc:picChg>
        <pc:picChg chg="mod">
          <ac:chgData name="Sheperd, Michael" userId="1ce38c91-95ed-4955-bcc1-30f4e8cecec1" providerId="ADAL" clId="{0989A5E4-FC52-4FD7-A591-316F4C910EF2}" dt="2025-03-17T19:47:02.704" v="2463" actId="1076"/>
          <ac:picMkLst>
            <pc:docMk/>
            <pc:sldMk cId="0" sldId="265"/>
            <ac:picMk id="136" creationId="{00000000-0000-0000-0000-000000000000}"/>
          </ac:picMkLst>
        </pc:picChg>
        <pc:picChg chg="add mod">
          <ac:chgData name="Sheperd, Michael" userId="1ce38c91-95ed-4955-bcc1-30f4e8cecec1" providerId="ADAL" clId="{0989A5E4-FC52-4FD7-A591-316F4C910EF2}" dt="2025-03-17T20:04:15.266" v="2486" actId="1076"/>
          <ac:picMkLst>
            <pc:docMk/>
            <pc:sldMk cId="0" sldId="265"/>
            <ac:picMk id="1028" creationId="{E8C6D978-2EBD-3E1A-9365-BAEAF07CC2E3}"/>
          </ac:picMkLst>
        </pc:picChg>
        <pc:picChg chg="add mod">
          <ac:chgData name="Sheperd, Michael" userId="1ce38c91-95ed-4955-bcc1-30f4e8cecec1" providerId="ADAL" clId="{0989A5E4-FC52-4FD7-A591-316F4C910EF2}" dt="2025-03-17T19:47:22.812" v="2469" actId="1076"/>
          <ac:picMkLst>
            <pc:docMk/>
            <pc:sldMk cId="0" sldId="265"/>
            <ac:picMk id="1032" creationId="{0AC394D7-5328-9211-F55B-5656F5021D66}"/>
          </ac:picMkLst>
        </pc:picChg>
      </pc:sldChg>
      <pc:sldChg chg="modNotes">
        <pc:chgData name="Sheperd, Michael" userId="1ce38c91-95ed-4955-bcc1-30f4e8cecec1" providerId="ADAL" clId="{0989A5E4-FC52-4FD7-A591-316F4C910EF2}" dt="2025-03-17T17:18:33.793" v="1702"/>
        <pc:sldMkLst>
          <pc:docMk/>
          <pc:sldMk cId="0" sldId="2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53190610993162E-2"/>
          <c:y val="8.8824565819280138E-2"/>
          <c:w val="0.60043701344656764"/>
          <c:h val="0.792265438770524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1FF-4881-A11D-B5330969E1E5}"/>
              </c:ext>
            </c:extLst>
          </c:dPt>
          <c:dPt>
            <c:idx val="1"/>
            <c:bubble3D val="0"/>
            <c:explosion val="1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1FF-4881-A11D-B5330969E1E5}"/>
              </c:ext>
            </c:extLst>
          </c:dPt>
          <c:dPt>
            <c:idx val="2"/>
            <c:bubble3D val="0"/>
            <c:explosion val="18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FF-4881-A11D-B5330969E1E5}"/>
              </c:ext>
            </c:extLst>
          </c:dPt>
          <c:dPt>
            <c:idx val="3"/>
            <c:bubble3D val="0"/>
            <c:explosion val="16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FF-4881-A11D-B5330969E1E5}"/>
              </c:ext>
            </c:extLst>
          </c:dPt>
          <c:dPt>
            <c:idx val="4"/>
            <c:bubble3D val="0"/>
            <c:explosion val="15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FF-4881-A11D-B5330969E1E5}"/>
              </c:ext>
            </c:extLst>
          </c:dPt>
          <c:dPt>
            <c:idx val="5"/>
            <c:bubble3D val="0"/>
            <c:explosion val="16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1FF-4881-A11D-B5330969E1E5}"/>
              </c:ext>
            </c:extLst>
          </c:dPt>
          <c:dLbls>
            <c:dLbl>
              <c:idx val="0"/>
              <c:layout>
                <c:manualLayout>
                  <c:x val="3.4249528190611063E-2"/>
                  <c:y val="-9.00487111532254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FF-4881-A11D-B5330969E1E5}"/>
                </c:ext>
              </c:extLst>
            </c:dLbl>
            <c:dLbl>
              <c:idx val="1"/>
              <c:layout>
                <c:manualLayout>
                  <c:x val="6.4052547770700644E-2"/>
                  <c:y val="5.115707496187500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FF-4881-A11D-B5330969E1E5}"/>
                </c:ext>
              </c:extLst>
            </c:dLbl>
            <c:dLbl>
              <c:idx val="2"/>
              <c:layout>
                <c:manualLayout>
                  <c:x val="2.867082448690722E-2"/>
                  <c:y val="3.42742926518707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FF-4881-A11D-B5330969E1E5}"/>
                </c:ext>
              </c:extLst>
            </c:dLbl>
            <c:dLbl>
              <c:idx val="3"/>
              <c:layout>
                <c:manualLayout>
                  <c:x val="1.6625530785562496E-2"/>
                  <c:y val="0.106523445018581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FF-4881-A11D-B5330969E1E5}"/>
                </c:ext>
              </c:extLst>
            </c:dLbl>
            <c:dLbl>
              <c:idx val="4"/>
              <c:layout>
                <c:manualLayout>
                  <c:x val="-1.8950518990327907E-3"/>
                  <c:y val="0.114171244133193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F-4881-A11D-B5330969E1E5}"/>
                </c:ext>
              </c:extLst>
            </c:dLbl>
            <c:dLbl>
              <c:idx val="5"/>
              <c:layout>
                <c:manualLayout>
                  <c:x val="-3.8203290870488303E-3"/>
                  <c:y val="0.146669430420041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FF-4881-A11D-B5330969E1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Salary &amp; Benefits</c:v>
                </c:pt>
                <c:pt idx="1">
                  <c:v>Retiree Health</c:v>
                </c:pt>
                <c:pt idx="2">
                  <c:v>Debt Service</c:v>
                </c:pt>
                <c:pt idx="3">
                  <c:v>BOCES Contractual</c:v>
                </c:pt>
                <c:pt idx="4">
                  <c:v>BOCES Equipment &amp; Supplies</c:v>
                </c:pt>
                <c:pt idx="5">
                  <c:v>District Equipment, Supplies, Contractual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49369943</c:v>
                </c:pt>
                <c:pt idx="1">
                  <c:v>6261762</c:v>
                </c:pt>
                <c:pt idx="2">
                  <c:v>170422</c:v>
                </c:pt>
                <c:pt idx="3">
                  <c:v>9357405</c:v>
                </c:pt>
                <c:pt idx="4">
                  <c:v>2344927</c:v>
                </c:pt>
                <c:pt idx="5">
                  <c:v>21312500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81-A11D-B5330969E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04472380349991"/>
          <c:y val="0.13740187441702079"/>
          <c:w val="0.30295527619650009"/>
          <c:h val="0.73271760856368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9f4fa454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9f4fa454b_0_1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9f4fa454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9f4fa454b_0_1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9f4fa45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9f4fa454b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9f4fa454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9f4fa454b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9f4fa454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9f4fa454b_0_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f4fa454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9f4fa454b_0_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9f4fa454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9f4fa454b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4fa454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9f4fa454b_0_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9f4fa454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9f4fa454b_0_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9f4fa454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9f4fa454b_0_1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16200" y="398950"/>
            <a:ext cx="4626900" cy="1755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70600" y="2834125"/>
            <a:ext cx="4672500" cy="939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0" y="534625"/>
            <a:ext cx="8250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2000"/>
              <a:buFont typeface="Bebas Neue"/>
              <a:buNone/>
              <a:defRPr sz="12000">
                <a:solidFill>
                  <a:srgbClr val="00548B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0" y="2212025"/>
            <a:ext cx="8250000" cy="25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800"/>
              <a:buFont typeface="Calibri"/>
              <a:buChar char="●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○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■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●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○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■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●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○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400"/>
              <a:buFont typeface="Calibri"/>
              <a:buChar char="■"/>
              <a:defRPr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0" y="723150"/>
            <a:ext cx="8231400" cy="895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0" y="1738475"/>
            <a:ext cx="8231400" cy="502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0" y="2463250"/>
            <a:ext cx="8231400" cy="26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■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■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■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1308925"/>
            <a:ext cx="91440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ebas Neue"/>
              <a:buNone/>
              <a:defRPr sz="4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0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1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1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1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1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1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1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1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1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092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837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3243D"/>
              </a:buClr>
              <a:buSzPts val="4200"/>
              <a:buFont typeface="Bebas Neue"/>
              <a:buNone/>
              <a:defRPr sz="4200">
                <a:solidFill>
                  <a:srgbClr val="73243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ebas Neue"/>
              <a:buNone/>
              <a:defRPr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243D"/>
              </a:buClr>
              <a:buSzPts val="2100"/>
              <a:buFont typeface="Calibri"/>
              <a:buNone/>
              <a:defRPr sz="2100">
                <a:solidFill>
                  <a:srgbClr val="732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2800"/>
              <a:buFont typeface="Bebas Neue"/>
              <a:buNone/>
              <a:defRPr sz="2800">
                <a:solidFill>
                  <a:srgbClr val="00548B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ctrTitle"/>
          </p:nvPr>
        </p:nvSpPr>
        <p:spPr>
          <a:xfrm>
            <a:off x="4516200" y="398950"/>
            <a:ext cx="4626900" cy="17556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OSWEGO COUNTY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EDUCATORS</a:t>
            </a:r>
            <a:endParaRPr sz="6000"/>
          </a:p>
        </p:txBody>
      </p:sp>
      <p:sp>
        <p:nvSpPr>
          <p:cNvPr id="68" name="Google Shape;68;p18"/>
          <p:cNvSpPr txBox="1">
            <a:spLocks noGrp="1"/>
          </p:cNvSpPr>
          <p:nvPr>
            <p:ph type="subTitle" idx="1"/>
          </p:nvPr>
        </p:nvSpPr>
        <p:spPr>
          <a:xfrm>
            <a:off x="4470600" y="2571750"/>
            <a:ext cx="46725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1200" b="1" dirty="0">
                <a:latin typeface="Arial"/>
                <a:ea typeface="Arial"/>
                <a:cs typeface="Arial"/>
                <a:sym typeface="Arial"/>
              </a:rPr>
              <a:t>Together we make </a:t>
            </a:r>
            <a:br>
              <a:rPr lang="en" sz="11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" sz="11200" b="1" dirty="0">
                <a:latin typeface="Arial"/>
                <a:ea typeface="Arial"/>
                <a:cs typeface="Arial"/>
                <a:sym typeface="Arial"/>
              </a:rPr>
              <a:t>students future ready</a:t>
            </a:r>
            <a:endParaRPr sz="11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2540"/>
            <a:ext cx="9144000" cy="592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73243D"/>
                </a:solidFill>
              </a:rPr>
              <a:t>2025-26 Board Candidates</a:t>
            </a:r>
            <a:endParaRPr sz="3200" dirty="0">
              <a:solidFill>
                <a:srgbClr val="73243D"/>
              </a:solidFill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227099" y="2733674"/>
            <a:ext cx="2753325" cy="1341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" sz="3030" dirty="0"/>
              <a:t>Allison Douglas</a:t>
            </a:r>
            <a:br>
              <a:rPr lang="en" sz="3030" dirty="0"/>
            </a:br>
            <a:r>
              <a:rPr lang="en" sz="1600" b="0" dirty="0"/>
              <a:t>CENTRAL SQUARE CSD </a:t>
            </a:r>
            <a:endParaRPr sz="1600" b="0" dirty="0"/>
          </a:p>
          <a:p>
            <a:pPr marL="114300" lvl="0" indent="0" algn="ctr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600" b="0" dirty="0"/>
              <a:t>(3-Year Term)</a:t>
            </a:r>
            <a:endParaRPr sz="1600" b="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600" dirty="0"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53619" y="2733674"/>
            <a:ext cx="2687702" cy="1341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" sz="3030" dirty="0"/>
              <a:t>Nicole Nadeau</a:t>
            </a:r>
            <a:br>
              <a:rPr lang="en" sz="3030" dirty="0"/>
            </a:br>
            <a:r>
              <a:rPr lang="en" sz="1600" b="0" dirty="0"/>
              <a:t>APW CSD </a:t>
            </a:r>
            <a:endParaRPr sz="1600" b="0" dirty="0"/>
          </a:p>
          <a:p>
            <a:pPr marL="114300" lvl="0" indent="0" algn="ctr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" sz="1600" b="0" dirty="0"/>
              <a:t>(3-Year Term)</a:t>
            </a:r>
            <a:endParaRPr sz="1600" b="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600" dirty="0"/>
          </a:p>
        </p:txBody>
      </p:sp>
      <p:sp>
        <p:nvSpPr>
          <p:cNvPr id="3" name="Google Shape;140;p27">
            <a:extLst>
              <a:ext uri="{FF2B5EF4-FFF2-40B4-BE49-F238E27FC236}">
                <a16:creationId xmlns:a16="http://schemas.microsoft.com/office/drawing/2014/main" id="{0B0261BD-9379-5D2B-BBF4-5705529CF08A}"/>
              </a:ext>
            </a:extLst>
          </p:cNvPr>
          <p:cNvSpPr txBox="1">
            <a:spLocks/>
          </p:cNvSpPr>
          <p:nvPr/>
        </p:nvSpPr>
        <p:spPr>
          <a:xfrm>
            <a:off x="5947201" y="2733674"/>
            <a:ext cx="2969700" cy="134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○"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lnSpc>
                <a:spcPct val="95000"/>
              </a:lnSpc>
              <a:spcBef>
                <a:spcPts val="1000"/>
              </a:spcBef>
              <a:buSzPts val="935"/>
              <a:buFont typeface="Calibri"/>
              <a:buNone/>
            </a:pPr>
            <a:r>
              <a:rPr lang="en-US" sz="3030" dirty="0"/>
              <a:t>Rob Southworth</a:t>
            </a:r>
            <a:br>
              <a:rPr lang="en-US" sz="3030" dirty="0"/>
            </a:br>
            <a:r>
              <a:rPr lang="en-US" sz="1600" b="0" dirty="0"/>
              <a:t>PHOENIX CSD </a:t>
            </a:r>
          </a:p>
          <a:p>
            <a:pPr marL="114300" indent="0" algn="ctr">
              <a:lnSpc>
                <a:spcPct val="95000"/>
              </a:lnSpc>
              <a:spcBef>
                <a:spcPts val="1000"/>
              </a:spcBef>
              <a:buSzPts val="935"/>
              <a:buFont typeface="Calibri"/>
              <a:buNone/>
            </a:pPr>
            <a:r>
              <a:rPr lang="en-US" sz="1600" b="0" dirty="0"/>
              <a:t>(3-Year Term)</a:t>
            </a:r>
          </a:p>
          <a:p>
            <a:pPr marL="0" indent="0">
              <a:lnSpc>
                <a:spcPct val="95000"/>
              </a:lnSpc>
              <a:spcAft>
                <a:spcPts val="1200"/>
              </a:spcAft>
              <a:buSzPts val="935"/>
              <a:buFont typeface="Calibri"/>
              <a:buNone/>
            </a:pPr>
            <a:endParaRPr lang="en-US" sz="1600" dirty="0"/>
          </a:p>
        </p:txBody>
      </p:sp>
      <p:pic>
        <p:nvPicPr>
          <p:cNvPr id="1028" name="Picture 4" descr="About Our District / About APW">
            <a:extLst>
              <a:ext uri="{FF2B5EF4-FFF2-40B4-BE49-F238E27FC236}">
                <a16:creationId xmlns:a16="http://schemas.microsoft.com/office/drawing/2014/main" id="{E8C6D978-2EBD-3E1A-9365-BAEAF07C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87" y="1437849"/>
            <a:ext cx="1139426" cy="14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atured - Phoenix Central School District BoardDocs® LT">
            <a:extLst>
              <a:ext uri="{FF2B5EF4-FFF2-40B4-BE49-F238E27FC236}">
                <a16:creationId xmlns:a16="http://schemas.microsoft.com/office/drawing/2014/main" id="{0AC394D7-5328-9211-F55B-5656F502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17" y="1447198"/>
            <a:ext cx="1217668" cy="15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ed bird with wings spread&#10;&#10;AI-generated content may be incorrect.">
            <a:extLst>
              <a:ext uri="{FF2B5EF4-FFF2-40B4-BE49-F238E27FC236}">
                <a16:creationId xmlns:a16="http://schemas.microsoft.com/office/drawing/2014/main" id="{0CBBF2AB-BC76-A459-066A-E9A378D2C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71" y="1447198"/>
            <a:ext cx="1760580" cy="15133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2540"/>
            <a:ext cx="9144000" cy="592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2"/>
          </p:nvPr>
        </p:nvSpPr>
        <p:spPr>
          <a:xfrm>
            <a:off x="0" y="1855290"/>
            <a:ext cx="9144000" cy="23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rgbClr val="FFFFFF"/>
                </a:solidFill>
              </a:rPr>
              <a:t>Michael Sheperd</a:t>
            </a:r>
            <a:br>
              <a:rPr lang="en" sz="4000" b="1" dirty="0">
                <a:solidFill>
                  <a:srgbClr val="FFFFFF"/>
                </a:solidFill>
              </a:rPr>
            </a:br>
            <a:r>
              <a:rPr lang="en" sz="2000" b="1" dirty="0">
                <a:solidFill>
                  <a:srgbClr val="FFFFFF"/>
                </a:solidFill>
              </a:rPr>
              <a:t>Assistant Superintendent</a:t>
            </a:r>
            <a:endParaRPr sz="28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FFFFFF"/>
                </a:solidFill>
              </a:rPr>
              <a:t>msheperd@citiboces.org</a:t>
            </a:r>
            <a:endParaRPr sz="28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40" b="1">
                <a:solidFill>
                  <a:srgbClr val="73243D"/>
                </a:solidFill>
              </a:rPr>
              <a:t>Questions?</a:t>
            </a:r>
            <a:endParaRPr sz="3220">
              <a:solidFill>
                <a:srgbClr val="73243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25" y="-184156"/>
            <a:ext cx="7942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0" y="279984"/>
            <a:ext cx="8231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dirty="0">
                <a:solidFill>
                  <a:srgbClr val="00548B"/>
                </a:solidFill>
              </a:rPr>
              <a:t>Special Thank you</a:t>
            </a:r>
            <a:br>
              <a:rPr lang="en" sz="3980" dirty="0">
                <a:solidFill>
                  <a:srgbClr val="00548B"/>
                </a:solidFill>
              </a:rPr>
            </a:br>
            <a:r>
              <a:rPr lang="en" sz="1460" b="1" dirty="0">
                <a:solidFill>
                  <a:srgbClr val="00548B"/>
                </a:solidFill>
                <a:latin typeface="Arial"/>
                <a:ea typeface="Arial"/>
                <a:cs typeface="Arial"/>
                <a:sym typeface="Arial"/>
              </a:rPr>
              <a:t>(no particular order)</a:t>
            </a:r>
            <a:endParaRPr sz="3980" dirty="0">
              <a:solidFill>
                <a:srgbClr val="00548B"/>
              </a:solidFill>
            </a:endParaRPr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144225" y="1483200"/>
            <a:ext cx="4082176" cy="3052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</a:rPr>
              <a:t>• CiTi PROGRAM STUDENTS, PARENTS, STAFF:</a:t>
            </a: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</a:rPr>
              <a:t>     Culinary, Public Safety, Digital Media, </a:t>
            </a:r>
            <a:br>
              <a:rPr lang="en" sz="1600" b="1" dirty="0">
                <a:solidFill>
                  <a:schemeClr val="lt1"/>
                </a:solidFill>
              </a:rPr>
            </a:br>
            <a:r>
              <a:rPr lang="en" sz="1600" b="1" dirty="0">
                <a:solidFill>
                  <a:schemeClr val="lt1"/>
                </a:solidFill>
              </a:rPr>
              <a:t>     Agriculture, Advantage, Work Study, and   </a:t>
            </a: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</a:rPr>
              <a:t>     Project Explore</a:t>
            </a: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700" b="1" dirty="0">
              <a:solidFill>
                <a:schemeClr val="lt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</a:rPr>
              <a:t>• GUEST CHEFS: Sue Jerrett &amp; William Steele</a:t>
            </a: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700" b="1" dirty="0">
              <a:solidFill>
                <a:schemeClr val="lt1"/>
              </a:solidFill>
            </a:endParaRPr>
          </a:p>
          <a:p>
            <a:pPr marL="12700" lvl="0" indent="0" algn="l">
              <a:buClr>
                <a:schemeClr val="dk1"/>
              </a:buClr>
              <a:buSzPts val="935"/>
            </a:pPr>
            <a:r>
              <a:rPr lang="en" sz="1600" b="1" dirty="0">
                <a:solidFill>
                  <a:schemeClr val="lt1"/>
                </a:solidFill>
              </a:rPr>
              <a:t>• </a:t>
            </a:r>
            <a:r>
              <a:rPr lang="en-US" sz="1600" b="1" dirty="0">
                <a:solidFill>
                  <a:schemeClr val="lt1"/>
                </a:solidFill>
              </a:rPr>
              <a:t>Previous Culinary Arts Students</a:t>
            </a:r>
          </a:p>
          <a:p>
            <a:pPr marL="12700" lvl="0" indent="0" algn="l">
              <a:buClr>
                <a:schemeClr val="dk1"/>
              </a:buClr>
              <a:buSzPts val="935"/>
            </a:pPr>
            <a:endParaRPr lang="en-US" sz="700" b="1" dirty="0">
              <a:solidFill>
                <a:schemeClr val="lt1"/>
              </a:solidFill>
            </a:endParaRPr>
          </a:p>
          <a:p>
            <a:pPr marL="12700" indent="0" algn="l">
              <a:buClr>
                <a:schemeClr val="dk1"/>
              </a:buClr>
              <a:buSzPts val="935"/>
            </a:pPr>
            <a:r>
              <a:rPr lang="en-US" sz="1600" b="1" dirty="0">
                <a:solidFill>
                  <a:schemeClr val="lt1"/>
                </a:solidFill>
              </a:rPr>
              <a:t>• </a:t>
            </a:r>
            <a:r>
              <a:rPr lang="en" sz="1600" b="1" dirty="0">
                <a:solidFill>
                  <a:schemeClr val="lt1"/>
                </a:solidFill>
              </a:rPr>
              <a:t>STUDENT PERFORMERS:   Pulaski CSD</a:t>
            </a: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lang="en-US" sz="600" b="1" dirty="0">
              <a:solidFill>
                <a:schemeClr val="lt1"/>
              </a:solidFill>
            </a:endParaRPr>
          </a:p>
          <a:p>
            <a:pPr marL="12700" lvl="0" indent="0" algn="l">
              <a:buClr>
                <a:schemeClr val="dk1"/>
              </a:buClr>
              <a:buSzPts val="1100"/>
            </a:pP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3" name="Google Shape;75;p19">
            <a:extLst>
              <a:ext uri="{FF2B5EF4-FFF2-40B4-BE49-F238E27FC236}">
                <a16:creationId xmlns:a16="http://schemas.microsoft.com/office/drawing/2014/main" id="{6DFA1A80-6A43-D309-5EB0-8093B4648832}"/>
              </a:ext>
            </a:extLst>
          </p:cNvPr>
          <p:cNvSpPr txBox="1">
            <a:spLocks/>
          </p:cNvSpPr>
          <p:nvPr/>
        </p:nvSpPr>
        <p:spPr>
          <a:xfrm>
            <a:off x="4312800" y="1483200"/>
            <a:ext cx="3774374" cy="307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00" b="1" dirty="0">
                <a:solidFill>
                  <a:schemeClr val="lt1"/>
                </a:solidFill>
              </a:rPr>
              <a:t>• </a:t>
            </a:r>
            <a:r>
              <a:rPr lang="en-US" sz="1600" b="1" dirty="0" err="1">
                <a:solidFill>
                  <a:schemeClr val="lt1"/>
                </a:solidFill>
              </a:rPr>
              <a:t>CiTi</a:t>
            </a:r>
            <a:r>
              <a:rPr lang="en-US" sz="1600" b="1" dirty="0">
                <a:solidFill>
                  <a:schemeClr val="lt1"/>
                </a:solidFill>
              </a:rPr>
              <a:t> STAFF FROM:  O&amp;M, Technology, </a:t>
            </a: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00" b="1" dirty="0">
                <a:solidFill>
                  <a:schemeClr val="lt1"/>
                </a:solidFill>
              </a:rPr>
              <a:t>    Public Relations, and Print Shop</a:t>
            </a:r>
          </a:p>
          <a:p>
            <a:pPr marL="12700" indent="0" algn="l">
              <a:buClr>
                <a:schemeClr val="dk1"/>
              </a:buClr>
              <a:buSzPts val="1100"/>
            </a:pPr>
            <a:endParaRPr lang="en-US" sz="700" dirty="0">
              <a:solidFill>
                <a:schemeClr val="lt1"/>
              </a:solidFill>
            </a:endParaRPr>
          </a:p>
          <a:p>
            <a:pPr marL="12700" indent="0" algn="l"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lt1"/>
                </a:solidFill>
              </a:rPr>
              <a:t>• </a:t>
            </a:r>
            <a:r>
              <a:rPr lang="en-US" sz="1600" b="1" dirty="0">
                <a:solidFill>
                  <a:schemeClr val="lt1"/>
                </a:solidFill>
              </a:rPr>
              <a:t>Annual Meeting Planning Committee</a:t>
            </a:r>
          </a:p>
          <a:p>
            <a:pPr marL="12700" indent="0" algn="l">
              <a:buClr>
                <a:schemeClr val="dk1"/>
              </a:buClr>
              <a:buSzPts val="1100"/>
            </a:pPr>
            <a:endParaRPr lang="en-US" sz="700" b="1" dirty="0">
              <a:solidFill>
                <a:schemeClr val="lt1"/>
              </a:solidFill>
            </a:endParaRPr>
          </a:p>
          <a:p>
            <a:pPr marL="12700" indent="0" algn="l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lt1"/>
                </a:solidFill>
              </a:rPr>
              <a:t>• Marla Berlin, Carolyn Deary-Petrocci, </a:t>
            </a:r>
          </a:p>
          <a:p>
            <a:pPr marL="12700" indent="0" algn="l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lt1"/>
                </a:solidFill>
              </a:rPr>
              <a:t>   Missy Allard, and Amy Rhinehart</a:t>
            </a:r>
          </a:p>
          <a:p>
            <a:pPr marL="12700" indent="0" algn="l">
              <a:buClr>
                <a:schemeClr val="dk1"/>
              </a:buClr>
              <a:buSzPts val="1100"/>
            </a:pPr>
            <a:endParaRPr lang="en-US" sz="700" b="1" dirty="0">
              <a:solidFill>
                <a:schemeClr val="lt1"/>
              </a:solidFill>
            </a:endParaRPr>
          </a:p>
          <a:p>
            <a:pPr marL="1270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</a:rPr>
              <a:t>• </a:t>
            </a:r>
            <a:r>
              <a:rPr lang="en-US" sz="1600" b="1" dirty="0" err="1">
                <a:solidFill>
                  <a:schemeClr val="lt1"/>
                </a:solidFill>
              </a:rPr>
              <a:t>CiTi</a:t>
            </a:r>
            <a:r>
              <a:rPr lang="en-US" sz="1600" b="1" dirty="0">
                <a:solidFill>
                  <a:schemeClr val="lt1"/>
                </a:solidFill>
              </a:rPr>
              <a:t> Board Members</a:t>
            </a:r>
          </a:p>
          <a:p>
            <a:pPr marL="1270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sz="700" b="1" dirty="0">
              <a:solidFill>
                <a:schemeClr val="lt1"/>
              </a:solidFill>
            </a:endParaRPr>
          </a:p>
          <a:p>
            <a:pPr marL="1270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</a:rPr>
              <a:t>• </a:t>
            </a:r>
            <a:r>
              <a:rPr lang="en-US" sz="1600" b="1" dirty="0">
                <a:solidFill>
                  <a:schemeClr val="lt1"/>
                </a:solidFill>
              </a:rPr>
              <a:t>SCHOOL DISTRICTS:  Board Members, </a:t>
            </a:r>
          </a:p>
          <a:p>
            <a:pPr marL="1270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lt1"/>
                </a:solidFill>
              </a:rPr>
              <a:t>   Superintendents, Administrators and </a:t>
            </a:r>
          </a:p>
          <a:p>
            <a:pPr marL="1270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lt1"/>
                </a:solidFill>
              </a:rPr>
              <a:t>   Staff</a:t>
            </a:r>
          </a:p>
          <a:p>
            <a:pPr marL="12700" indent="0">
              <a:buClr>
                <a:schemeClr val="dk1"/>
              </a:buClr>
              <a:buSzPts val="935"/>
              <a:buFont typeface="Arial"/>
              <a:buNone/>
            </a:pPr>
            <a:endParaRPr lang="en-US" sz="1400" b="1" dirty="0">
              <a:solidFill>
                <a:schemeClr val="lt1"/>
              </a:solidFill>
            </a:endParaRPr>
          </a:p>
          <a:p>
            <a:pPr marL="0" indent="0">
              <a:lnSpc>
                <a:spcPct val="105000"/>
              </a:lnSpc>
              <a:spcAft>
                <a:spcPts val="1200"/>
              </a:spcAft>
              <a:buSzPts val="935"/>
            </a:pPr>
            <a:endParaRPr lang="en-US" sz="1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230125" y="160263"/>
            <a:ext cx="4363800" cy="2293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b="1" dirty="0"/>
              <a:t>CiTi BOCES</a:t>
            </a:r>
            <a:endParaRPr sz="3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2025-26 Draft ADMIN. BUDGET</a:t>
            </a:r>
            <a:endParaRPr sz="3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ANNUAL MEETING; April 2, 2025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4680000" y="1676632"/>
            <a:ext cx="3809400" cy="24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Fund Budget 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Administrative Budget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 Candidates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Date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Questions/Discussion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13755-E009-B551-3DF9-F6B02BDE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0" y="137695"/>
            <a:ext cx="3274606" cy="4132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 idx="4294967295"/>
          </p:nvPr>
        </p:nvSpPr>
        <p:spPr>
          <a:xfrm>
            <a:off x="311700" y="348974"/>
            <a:ext cx="8520600" cy="83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650" b="1" dirty="0">
                <a:solidFill>
                  <a:srgbClr val="73243D"/>
                </a:solidFill>
              </a:rPr>
              <a:t>DRAFT total GENERAL FUND BUDGET</a:t>
            </a:r>
            <a:endParaRPr sz="4650" b="1" dirty="0">
              <a:solidFill>
                <a:srgbClr val="732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50" dirty="0"/>
          </a:p>
        </p:txBody>
      </p:sp>
      <p:graphicFrame>
        <p:nvGraphicFramePr>
          <p:cNvPr id="93" name="Google Shape;93;p21"/>
          <p:cNvGraphicFramePr/>
          <p:nvPr>
            <p:extLst>
              <p:ext uri="{D42A27DB-BD31-4B8C-83A1-F6EECF244321}">
                <p14:modId xmlns:p14="http://schemas.microsoft.com/office/powerpoint/2010/main" val="3273575066"/>
              </p:ext>
            </p:extLst>
          </p:nvPr>
        </p:nvGraphicFramePr>
        <p:xfrm>
          <a:off x="311700" y="1444400"/>
          <a:ext cx="8559750" cy="2905483"/>
        </p:xfrm>
        <a:graphic>
          <a:graphicData uri="http://schemas.openxmlformats.org/drawingml/2006/table">
            <a:tbl>
              <a:tblPr>
                <a:noFill/>
                <a:tableStyleId>{400FBC26-18DA-4250-B546-E3EFD2CDA204}</a:tableStyleId>
              </a:tblPr>
              <a:tblGrid>
                <a:gridCol w="171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3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5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COSER</a:t>
                      </a:r>
                      <a:endParaRPr sz="185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2024-25</a:t>
                      </a:r>
                      <a:endParaRPr sz="18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adopted Budget</a:t>
                      </a:r>
                      <a:endParaRPr sz="180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2025-26</a:t>
                      </a:r>
                      <a:endParaRPr sz="18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Tentative Budget</a:t>
                      </a:r>
                      <a:endParaRPr sz="180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$$ Difference</a:t>
                      </a:r>
                      <a:endParaRPr sz="180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% Difference</a:t>
                      </a:r>
                      <a:endParaRPr sz="180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50" b="1" i="0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Administrative</a:t>
                      </a:r>
                      <a:endParaRPr sz="1850" i="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8,986,399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9,355,325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+368,926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4.11%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50" b="1" i="0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Program</a:t>
                      </a:r>
                      <a:endParaRPr sz="1850" i="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69,637,108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77,251,049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+7,613,941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10.93%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50" b="1" i="0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Capital</a:t>
                      </a:r>
                      <a:endParaRPr sz="1850" i="0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1,788,851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1,849,690</a:t>
                      </a:r>
                      <a:endParaRPr sz="2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+60,839</a:t>
                      </a:r>
                      <a:endParaRPr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3.40%</a:t>
                      </a:r>
                      <a:endParaRPr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50" b="1" i="0" dirty="0">
                          <a:solidFill>
                            <a:srgbClr val="00548B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Total </a:t>
                      </a:r>
                      <a:endParaRPr sz="1850" i="0" dirty="0">
                        <a:solidFill>
                          <a:srgbClr val="00548B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$80,412,358</a:t>
                      </a:r>
                      <a:endParaRPr sz="2000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$88,456,064</a:t>
                      </a:r>
                      <a:endParaRPr sz="2000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+$8,043,706</a:t>
                      </a:r>
                      <a:endParaRPr sz="2000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10.0%</a:t>
                      </a:r>
                      <a:endParaRPr sz="2000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 idx="4294967295"/>
          </p:nvPr>
        </p:nvSpPr>
        <p:spPr>
          <a:xfrm>
            <a:off x="311700" y="348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 b="1" dirty="0">
                <a:solidFill>
                  <a:srgbClr val="73243D"/>
                </a:solidFill>
              </a:rPr>
              <a:t>DRAFT TOTAL GENERAL FUND BUDGET</a:t>
            </a:r>
            <a:endParaRPr sz="4650" b="1" dirty="0">
              <a:solidFill>
                <a:srgbClr val="732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5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F6E597-CDE0-C28F-9674-790D84B4F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362853"/>
              </p:ext>
            </p:extLst>
          </p:nvPr>
        </p:nvGraphicFramePr>
        <p:xfrm>
          <a:off x="424800" y="1245350"/>
          <a:ext cx="7588800" cy="337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15200" y="75125"/>
            <a:ext cx="4213550" cy="695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b="1" dirty="0">
                <a:solidFill>
                  <a:srgbClr val="7C240C"/>
                </a:solidFill>
              </a:rPr>
              <a:t>What’s in the Admin. Budget?</a:t>
            </a:r>
            <a:endParaRPr sz="3200" dirty="0"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71675" y="1087199"/>
            <a:ext cx="4213550" cy="3481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548B"/>
                </a:solidFill>
              </a:rPr>
              <a:t>Administrative CoSer 001 is 1 of 156 active General &amp; Federal fund CoSers.</a:t>
            </a:r>
            <a:endParaRPr sz="2000" b="1" dirty="0">
              <a:solidFill>
                <a:srgbClr val="00548B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548B"/>
              </a:solidFill>
            </a:endParaRPr>
          </a:p>
          <a:p>
            <a:pPr marL="173038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548B"/>
                </a:solidFill>
                <a:latin typeface="Bebas Neue"/>
                <a:ea typeface="Bebas Neue"/>
                <a:cs typeface="Bebas Neue"/>
                <a:sym typeface="Bebas Neue"/>
              </a:rPr>
              <a:t>TOTAL STAFF = 14.26 FTE</a:t>
            </a:r>
            <a:endParaRPr sz="2800" b="1" dirty="0">
              <a:solidFill>
                <a:srgbClr val="00548B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5715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00548B"/>
                </a:solidFill>
              </a:rPr>
              <a:t>[2.8 Adm.; 11.46 Coord./Support]</a:t>
            </a:r>
            <a:endParaRPr sz="2100" b="1" dirty="0">
              <a:solidFill>
                <a:srgbClr val="00548B"/>
              </a:solidFill>
            </a:endParaRPr>
          </a:p>
          <a:p>
            <a:pPr marL="5715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" sz="1800" b="1" dirty="0">
              <a:solidFill>
                <a:srgbClr val="00548B"/>
              </a:solidFill>
            </a:endParaRPr>
          </a:p>
          <a:p>
            <a:pPr marL="5715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548B"/>
                </a:solidFill>
              </a:rPr>
              <a:t>{.20 Adm. &amp; 1.54 Coord./Support staff budgeted in other programs where job duties reside}</a:t>
            </a:r>
            <a:endParaRPr sz="1800" b="1" dirty="0">
              <a:solidFill>
                <a:srgbClr val="00548B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00548B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rgbClr val="00548B"/>
              </a:solidFill>
            </a:endParaRPr>
          </a:p>
        </p:txBody>
      </p:sp>
      <p:sp>
        <p:nvSpPr>
          <p:cNvPr id="106" name="Google Shape;106;p23"/>
          <p:cNvSpPr txBox="1"/>
          <p:nvPr/>
        </p:nvSpPr>
        <p:spPr>
          <a:xfrm>
            <a:off x="4572000" y="575405"/>
            <a:ext cx="4379675" cy="3254995"/>
          </a:xfrm>
          <a:prstGeom prst="rect">
            <a:avLst/>
          </a:prstGeom>
          <a:solidFill>
            <a:srgbClr val="73243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“central office” including</a:t>
            </a:r>
            <a:r>
              <a:rPr lang="en" sz="3200" b="1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:</a:t>
            </a:r>
            <a:endParaRPr sz="32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 of Education</a:t>
            </a: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Superintendent’s Office</a:t>
            </a: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 Resources Office</a:t>
            </a: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Administrative Services Office</a:t>
            </a: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Office</a:t>
            </a: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Debt </a:t>
            </a: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(if applic.)</a:t>
            </a: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Rev. Anticip. Note (RAN)</a:t>
            </a: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Retiree Health Ins. Costs </a:t>
            </a: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(from all dep’ts)</a:t>
            </a:r>
            <a:endParaRPr lang="en"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of Internal Ops. </a:t>
            </a: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(transfer charges)</a:t>
            </a:r>
            <a:r>
              <a: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 idx="4294967295"/>
          </p:nvPr>
        </p:nvSpPr>
        <p:spPr>
          <a:xfrm>
            <a:off x="311700" y="-136799"/>
            <a:ext cx="8520600" cy="547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DRAFT ADMINISTRATIVE BUDGET</a:t>
            </a:r>
            <a:endParaRPr sz="40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50" dirty="0"/>
          </a:p>
        </p:txBody>
      </p:sp>
      <p:graphicFrame>
        <p:nvGraphicFramePr>
          <p:cNvPr id="112" name="Google Shape;112;p24"/>
          <p:cNvGraphicFramePr/>
          <p:nvPr>
            <p:extLst>
              <p:ext uri="{D42A27DB-BD31-4B8C-83A1-F6EECF244321}">
                <p14:modId xmlns:p14="http://schemas.microsoft.com/office/powerpoint/2010/main" val="181864360"/>
              </p:ext>
            </p:extLst>
          </p:nvPr>
        </p:nvGraphicFramePr>
        <p:xfrm>
          <a:off x="490300" y="547201"/>
          <a:ext cx="8163400" cy="4526898"/>
        </p:xfrm>
        <a:graphic>
          <a:graphicData uri="http://schemas.openxmlformats.org/drawingml/2006/table">
            <a:tbl>
              <a:tblPr>
                <a:noFill/>
                <a:tableStyleId>{976B4868-51FA-42A5-A7D9-693B2C2383A3}</a:tableStyleId>
              </a:tblPr>
              <a:tblGrid>
                <a:gridCol w="136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Item</a:t>
                      </a:r>
                      <a:endParaRPr sz="16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2024-25</a:t>
                      </a:r>
                      <a:b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</a:b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ADOPTED</a:t>
                      </a:r>
                      <a:endParaRPr sz="16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2024-25</a:t>
                      </a:r>
                      <a:b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</a:b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Adjusted</a:t>
                      </a:r>
                      <a:endParaRPr sz="16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2025-26</a:t>
                      </a:r>
                      <a:b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</a:b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Proposed</a:t>
                      </a:r>
                      <a:endParaRPr sz="16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Diff. w/</a:t>
                      </a:r>
                      <a:br>
                        <a:rPr lang="en" sz="1600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</a:br>
                      <a:r>
                        <a:rPr lang="en" sz="1600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Adopted Budget</a:t>
                      </a:r>
                      <a:endParaRPr sz="1600" b="1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% of Prev.</a:t>
                      </a:r>
                      <a:endParaRPr sz="16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% of Total</a:t>
                      </a:r>
                      <a:endParaRPr sz="1600" b="1" dirty="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Salaries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1,417,820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1,417,820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1,485,983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+ 68,163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18.5%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Equipment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9,080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9,080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9,080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Supplies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28,520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28,520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30,150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+,1,630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Contractual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591,265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620,344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608,104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+,16,839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 Svc.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5,000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5,000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5,000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618,280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618,280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637,395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+ 19,115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5.2%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Retiree Hlth.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6,012,935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6,012,935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6,261,762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+248,827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67.4%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X-Charges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383,499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383,499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397,851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+ 14,352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3.9%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X-Credits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($80,000)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($80,000)</a:t>
                      </a:r>
                      <a:endParaRPr sz="1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($80,000)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2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b="1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$8,986,399</a:t>
                      </a:r>
                      <a:endParaRPr sz="1800" b="1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$9,015,478</a:t>
                      </a:r>
                      <a:endParaRPr sz="1600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$9,355,325</a:t>
                      </a:r>
                      <a:endParaRPr sz="1800" b="1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$368,926</a:t>
                      </a:r>
                      <a:endParaRPr sz="1800" b="1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4.11%</a:t>
                      </a:r>
                      <a:endParaRPr sz="1800" b="1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5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b="1" dirty="0">
                        <a:solidFill>
                          <a:srgbClr val="00548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548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 idx="4294967295"/>
          </p:nvPr>
        </p:nvSpPr>
        <p:spPr>
          <a:xfrm>
            <a:off x="311700" y="348974"/>
            <a:ext cx="8520600" cy="8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7C240C"/>
                </a:solidFill>
              </a:rPr>
              <a:t>Budget Increases Separated</a:t>
            </a:r>
            <a:endParaRPr sz="4000" b="1" dirty="0">
              <a:solidFill>
                <a:srgbClr val="732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50" dirty="0"/>
          </a:p>
        </p:txBody>
      </p:sp>
      <p:sp>
        <p:nvSpPr>
          <p:cNvPr id="118" name="Google Shape;118;p25"/>
          <p:cNvSpPr txBox="1"/>
          <p:nvPr/>
        </p:nvSpPr>
        <p:spPr>
          <a:xfrm>
            <a:off x="2776944" y="1424550"/>
            <a:ext cx="3407100" cy="1147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3243D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548B"/>
                </a:solidFill>
                <a:latin typeface="Bebas Neue"/>
                <a:ea typeface="Bebas Neue"/>
                <a:cs typeface="Bebas Neue"/>
                <a:sym typeface="Bebas Neue"/>
              </a:rPr>
              <a:t>Total admin. Budget:</a:t>
            </a:r>
            <a:br>
              <a:rPr lang="en" sz="2800" b="1" dirty="0"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800" b="1" dirty="0">
                <a:solidFill>
                  <a:srgbClr val="00548B"/>
                </a:solidFill>
                <a:latin typeface="Calibri"/>
                <a:ea typeface="Calibri"/>
                <a:cs typeface="Calibri"/>
                <a:sym typeface="Calibri"/>
              </a:rPr>
              <a:t>$368,926 or 4.11%</a:t>
            </a:r>
            <a:endParaRPr sz="1800" b="1" dirty="0">
              <a:solidFill>
                <a:srgbClr val="0054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157261" y="3153975"/>
            <a:ext cx="3076850" cy="109592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3243D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3243D"/>
                </a:solidFill>
                <a:latin typeface="Bebas Neue"/>
                <a:ea typeface="Bebas Neue"/>
                <a:cs typeface="Bebas Neue"/>
                <a:sym typeface="Bebas Neue"/>
              </a:rPr>
              <a:t>Retiree Health:</a:t>
            </a:r>
            <a:br>
              <a:rPr lang="en" sz="2800" dirty="0">
                <a:solidFill>
                  <a:srgbClr val="73243D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2800" b="1" dirty="0">
                <a:solidFill>
                  <a:srgbClr val="73243D"/>
                </a:solidFill>
                <a:latin typeface="Calibri"/>
                <a:ea typeface="Calibri"/>
                <a:cs typeface="Calibri"/>
                <a:sym typeface="Calibri"/>
              </a:rPr>
              <a:t>$248,827 or 2.77%</a:t>
            </a:r>
            <a:endParaRPr sz="2800" b="1" dirty="0">
              <a:solidFill>
                <a:srgbClr val="732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5353309" y="3386226"/>
            <a:ext cx="3407100" cy="1147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3243D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3243D"/>
                </a:solidFill>
                <a:latin typeface="Bebas Neue"/>
                <a:ea typeface="Bebas Neue"/>
                <a:cs typeface="Bebas Neue"/>
                <a:sym typeface="Bebas Neue"/>
              </a:rPr>
              <a:t>All other parts:</a:t>
            </a:r>
            <a:br>
              <a:rPr lang="en" sz="2800" dirty="0">
                <a:solidFill>
                  <a:srgbClr val="73243D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2800" b="1" dirty="0">
                <a:solidFill>
                  <a:srgbClr val="73243D"/>
                </a:solidFill>
                <a:latin typeface="Calibri"/>
                <a:ea typeface="Calibri"/>
                <a:cs typeface="Calibri"/>
                <a:sym typeface="Calibri"/>
              </a:rPr>
              <a:t>$120,099 or 1.34%</a:t>
            </a:r>
            <a:endParaRPr sz="2800" b="1" dirty="0">
              <a:solidFill>
                <a:srgbClr val="73243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1" name="Google Shape;121;p25"/>
          <p:cNvSpPr/>
          <p:nvPr/>
        </p:nvSpPr>
        <p:spPr>
          <a:xfrm rot="8100000">
            <a:off x="1984861" y="2402049"/>
            <a:ext cx="768766" cy="38438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A6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5"/>
          <p:cNvSpPr/>
          <p:nvPr/>
        </p:nvSpPr>
        <p:spPr>
          <a:xfrm rot="3153736">
            <a:off x="6051052" y="2786828"/>
            <a:ext cx="768878" cy="38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A6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00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/>
        </p:nvSpPr>
        <p:spPr>
          <a:xfrm>
            <a:off x="5824800" y="1094425"/>
            <a:ext cx="3187900" cy="3196500"/>
          </a:xfrm>
          <a:prstGeom prst="rect">
            <a:avLst/>
          </a:prstGeom>
          <a:solidFill>
            <a:srgbClr val="00548B"/>
          </a:solidFill>
          <a:ln w="9525" cap="flat" cmpd="sng">
            <a:solidFill>
              <a:srgbClr val="0054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311700" y="14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0548B"/>
                </a:solidFill>
              </a:rPr>
              <a:t>SELF-INSURED Health insURANCE Savings measures </a:t>
            </a:r>
            <a:endParaRPr sz="3800" dirty="0">
              <a:solidFill>
                <a:srgbClr val="00548B"/>
              </a:solidFill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72000" y="993599"/>
            <a:ext cx="5752800" cy="347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2024</a:t>
            </a:r>
            <a:r>
              <a:rPr lang="en" dirty="0"/>
              <a:t> – </a:t>
            </a:r>
            <a:r>
              <a:rPr lang="en" sz="1200" dirty="0"/>
              <a:t>Re-education &amp; targeted reminders on CANARX. Stepped up efforts Rx 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 dirty="0"/>
              <a:t>               utilization mgmt., medical clinical optimization; reminders for Telehealth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2023</a:t>
            </a:r>
            <a:r>
              <a:rPr lang="en" dirty="0"/>
              <a:t> – </a:t>
            </a:r>
            <a:r>
              <a:rPr lang="en" sz="1200" dirty="0"/>
              <a:t>Rx:  Specialty Copay Assist, Mandatory Mail, Utilization Mgmt., Advantage 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 dirty="0"/>
              <a:t>               Formulary, Education/Information on CANARX, Prior Authorization for step-up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2022</a:t>
            </a:r>
            <a:r>
              <a:rPr lang="en" dirty="0"/>
              <a:t> – </a:t>
            </a:r>
            <a:r>
              <a:rPr lang="en" sz="1200" dirty="0"/>
              <a:t>RFP for TPA – est. savings $400k/yr. Rx Clinical Optimization (start 1/1/22)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2021</a:t>
            </a:r>
            <a:r>
              <a:rPr lang="en" dirty="0"/>
              <a:t> – </a:t>
            </a:r>
            <a:r>
              <a:rPr lang="en" sz="1200" dirty="0"/>
              <a:t>RFP for PBM (start 10/1/21), estimated savings approx. $400k - $500k/yr.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2020</a:t>
            </a:r>
            <a:r>
              <a:rPr lang="en" dirty="0"/>
              <a:t> – </a:t>
            </a:r>
            <a:r>
              <a:rPr lang="en" sz="1200" dirty="0"/>
              <a:t>NEGOTIATIONS incr. premium share to 15% and 20% (13% for Support &amp; TA’s)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 dirty="0"/>
              <a:t>               TELEHEALTH saved approx. $30k annually so far. Could hit $100k+ in future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 dirty="0"/>
              <a:t>               DISEASE MGMT. (5/1/20), could save $200k to $1m+, depending on particip.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2017</a:t>
            </a:r>
            <a:r>
              <a:rPr lang="en" dirty="0"/>
              <a:t> – </a:t>
            </a:r>
            <a:r>
              <a:rPr lang="en" sz="1200" dirty="0"/>
              <a:t>CANARX (9/1/17 start) – Voluntary; Est. savings $50k/yr. ($800k/yr @ full use)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2014</a:t>
            </a:r>
            <a:r>
              <a:rPr lang="en" dirty="0"/>
              <a:t> – </a:t>
            </a:r>
            <a:r>
              <a:rPr lang="en" sz="1200" dirty="0"/>
              <a:t>EGWP – (start 1/1/14) Federal subsidy program.  Est. savings $1m+ annually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2013</a:t>
            </a:r>
            <a:r>
              <a:rPr lang="en" dirty="0"/>
              <a:t> – </a:t>
            </a:r>
            <a:r>
              <a:rPr lang="en" sz="1200" dirty="0"/>
              <a:t>NEGOTIATIONS 3 tier Rx; eligibility up from 10 to 15 years; 80/20 coinsurance.</a:t>
            </a:r>
            <a:endParaRPr sz="1200" dirty="0"/>
          </a:p>
          <a:p>
            <a:pPr marL="568325" lvl="0" indent="-5683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u="sng" dirty="0"/>
              <a:t>2012</a:t>
            </a:r>
            <a:r>
              <a:rPr lang="en" dirty="0"/>
              <a:t> – </a:t>
            </a:r>
            <a:r>
              <a:rPr lang="en" sz="1200" dirty="0"/>
              <a:t>Changed PBM (medco to proact) est. saved $400k; subsequent contract restructure, saved $200k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ts val="605"/>
              <a:buNone/>
            </a:pPr>
            <a:endParaRPr sz="1000"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5824800" y="1094425"/>
            <a:ext cx="3319200" cy="319650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/>
              <a:t>FUTURE IDEAS UNDER REVIEW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 dirty="0"/>
              <a:t>PHARMACY (PROACT)</a:t>
            </a:r>
            <a:endParaRPr sz="1200" b="1" dirty="0"/>
          </a:p>
          <a:p>
            <a:pPr marL="9144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100" b="1" dirty="0"/>
              <a:t>Mandatory Generic Fill</a:t>
            </a:r>
            <a:endParaRPr sz="1100" b="1" dirty="0"/>
          </a:p>
          <a:p>
            <a:pPr marL="9144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100" b="1" dirty="0"/>
              <a:t>Dispense as Written </a:t>
            </a:r>
            <a:br>
              <a:rPr lang="en" sz="1100" b="1" dirty="0"/>
            </a:br>
            <a:r>
              <a:rPr lang="en" sz="1100" b="1" dirty="0"/>
              <a:t>(chg. diff DAW v. generic)</a:t>
            </a:r>
          </a:p>
          <a:p>
            <a:pPr marL="9144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endParaRPr sz="7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 dirty="0"/>
              <a:t>MEDICAL (UMR)</a:t>
            </a:r>
            <a:endParaRPr sz="1200" b="1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b="1" dirty="0"/>
              <a:t>Use of a Dental Network</a:t>
            </a:r>
            <a:endParaRPr b="1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b="1" dirty="0"/>
              <a:t>Utilization Management</a:t>
            </a:r>
            <a:endParaRPr b="1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b="1" dirty="0"/>
              <a:t>Comprehensive Health Wellness Program</a:t>
            </a: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endParaRPr sz="600"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 dirty="0"/>
              <a:t>OTHER (HAYLOR, FREYER &amp; COON)</a:t>
            </a:r>
            <a:endParaRPr sz="1100" b="1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b="1" dirty="0"/>
              <a:t>Stop Loss Ins. - raising deductible, moving to national plan or eliminating coverage.</a:t>
            </a:r>
            <a:endParaRPr b="1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b="1" dirty="0"/>
              <a:t>Continued exploration of Medicare Advantage Plan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Ti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839</Words>
  <Application>Microsoft Office PowerPoint</Application>
  <PresentationFormat>On-screen Show (16:9)</PresentationFormat>
  <Paragraphs>205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Bebas Neue</vt:lpstr>
      <vt:lpstr>Calibri</vt:lpstr>
      <vt:lpstr>Wingdings</vt:lpstr>
      <vt:lpstr>CiTi Theme</vt:lpstr>
      <vt:lpstr>OSWEGO COUNTY  EDUCATORS</vt:lpstr>
      <vt:lpstr>Special Thank you (no particular order)</vt:lpstr>
      <vt:lpstr>CiTi BOCES 2025-26 Draft ADMIN. BUDGET ANNUAL MEETING; April 2, 2025</vt:lpstr>
      <vt:lpstr>DRAFT total GENERAL FUND BUDGET </vt:lpstr>
      <vt:lpstr>DRAFT TOTAL GENERAL FUND BUDGET </vt:lpstr>
      <vt:lpstr>What’s in the Admin. Budget?</vt:lpstr>
      <vt:lpstr>DRAFT ADMINISTRATIVE BUDGET </vt:lpstr>
      <vt:lpstr>Budget Increases Separated </vt:lpstr>
      <vt:lpstr>SELF-INSURED Health insURANCE Savings measures </vt:lpstr>
      <vt:lpstr>2025-26 Board Candidates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Sheperd, Michael</dc:creator>
  <cp:lastModifiedBy>Sheperd, Michael</cp:lastModifiedBy>
  <cp:revision>6</cp:revision>
  <cp:lastPrinted>2025-03-17T21:44:38Z</cp:lastPrinted>
  <dcterms:modified xsi:type="dcterms:W3CDTF">2025-04-01T11:31:00Z</dcterms:modified>
</cp:coreProperties>
</file>